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23.jpeg" ContentType="image/jpeg"/>
  <Override PartName="/ppt/media/image8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22.png" ContentType="image/png"/>
  <Override PartName="/ppt/media/image19.jpeg" ContentType="image/jpeg"/>
  <Override PartName="/ppt/media/image20.png" ContentType="image/png"/>
  <Override PartName="/ppt/media/image21.jpeg" ContentType="image/jpeg"/>
  <Override PartName="/ppt/media/image24.png" ContentType="image/png"/>
  <Override PartName="/ppt/media/image25.jpeg" ContentType="image/jpeg"/>
  <Override PartName="/ppt/media/image26.png" ContentType="image/png"/>
  <Override PartName="/ppt/media/image27.jpeg" ContentType="image/jpeg"/>
  <Override PartName="/ppt/media/image28.png" ContentType="image/png"/>
  <Override PartName="/ppt/media/image30.png" ContentType="image/png"/>
  <Override PartName="/ppt/media/image31.jpeg" ContentType="image/jpeg"/>
  <Override PartName="/ppt/media/image32.png" ContentType="image/png"/>
  <Override PartName="/ppt/media/image3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5143500"/>
  <p:notesSz cx="51435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EAFD59F-0D44-4C78-B5B4-A8A84A0BA7F5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1625EFC-7D33-4F73-8884-0AEE15409106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8061B8C4-5212-466E-BB2D-70C5F387C86E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C5F5EA25-4B0F-42A0-B9FA-F7DFF18733EC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D1D882B4-4318-42BD-A43D-23687C977302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6F8771CA-5E0C-4842-BEA4-50AFB9023821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5A53681-FA6A-4F55-911A-90BDE42940FA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A6198A0A-B0E7-423D-B36D-0EC8CC500DEE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C90068B5-C435-4232-95F6-7D11A316427F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9E0A351D-7EAF-4A5A-BA86-0B157D2D78E8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2C9BE3DB-14D7-441C-B278-8416C10B3C1A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48FCEE4D-CD51-4FA4-84E6-2305E1BD99BA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9DDD0C96-B3F9-42E7-973F-AA33B051FCC4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6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0049E441-AC90-43EF-AC8A-2D770F482A1A}" type="slidenum">
              <a:rPr b="0" lang="en-IN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pexels.com/?utm_source=magicslides.app&amp;utm_medium=presentation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"/>
          <p:cNvPicPr/>
          <p:nvPr/>
        </p:nvPicPr>
        <p:blipFill>
          <a:blip r:embed="rId1"/>
          <a:stretch/>
        </p:blipFill>
        <p:spPr>
          <a:xfrm>
            <a:off x="0" y="78120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1188720" y="2468880"/>
            <a:ext cx="676620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IN" sz="35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Unlocking Language Identification Technology</a:t>
            </a:r>
            <a:endParaRPr b="0" lang="en-IN" sz="35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2286000" y="2931840"/>
            <a:ext cx="41144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808080"/>
                </a:solidFill>
                <a:latin typeface="Plus Jakarta Sans"/>
                <a:ea typeface="Plus Jakarta Sans"/>
              </a:rPr>
              <a:t>Discover the revolutionary language identifier transforming communication and translation across the globe.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1188720" y="3137400"/>
            <a:ext cx="456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Bell MT"/>
                <a:ea typeface="Bell MT"/>
              </a:rPr>
              <a:t>+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1371600" y="3137400"/>
            <a:ext cx="456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Bell MT"/>
                <a:ea typeface="Bell MT"/>
              </a:rPr>
              <a:t>+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1554480" y="3137400"/>
            <a:ext cx="456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Bell MT"/>
                <a:ea typeface="Bell MT"/>
              </a:rPr>
              <a:t>+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7132320" y="2725920"/>
            <a:ext cx="456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Bell MT"/>
                <a:ea typeface="Bell MT"/>
              </a:rPr>
              <a:t>+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7315200" y="2725920"/>
            <a:ext cx="456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Bell MT"/>
                <a:ea typeface="Bell MT"/>
              </a:rPr>
              <a:t>+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" name="CustomShape 8"/>
          <p:cNvSpPr/>
          <p:nvPr/>
        </p:nvSpPr>
        <p:spPr>
          <a:xfrm>
            <a:off x="7498080" y="2725920"/>
            <a:ext cx="45684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Bell MT"/>
                <a:ea typeface="Bell MT"/>
              </a:rPr>
              <a:t>+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3" name="CustomShape 9"/>
          <p:cNvSpPr/>
          <p:nvPr/>
        </p:nvSpPr>
        <p:spPr>
          <a:xfrm>
            <a:off x="1188720" y="2571840"/>
            <a:ext cx="6766200" cy="360"/>
          </a:xfrm>
          <a:prstGeom prst="ellipse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10"/>
          <p:cNvSpPr/>
          <p:nvPr/>
        </p:nvSpPr>
        <p:spPr>
          <a:xfrm>
            <a:off x="1188720" y="3343320"/>
            <a:ext cx="6766200" cy="360"/>
          </a:xfrm>
          <a:prstGeom prst="ellipse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11"/>
          <p:cNvSpPr/>
          <p:nvPr/>
        </p:nvSpPr>
        <p:spPr>
          <a:xfrm>
            <a:off x="6400800" y="3892320"/>
            <a:ext cx="155412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Hariram jk (192211359)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Roshan (192210659)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731520" y="1234440"/>
            <a:ext cx="411444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latin typeface="Epilogue"/>
                <a:ea typeface="Epilogue"/>
              </a:rPr>
              <a:t>Spoken Language Identifier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914400" y="1440360"/>
            <a:ext cx="3931560" cy="27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This tool automatically detects the language of spoken text, expanding functionality.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2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Supports classification of recordings ranging from 1 second to 1 minute.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3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Currently, it recognizes eight diverse languages, enhancing accessibility.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4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Ideal for applications in language learning and real-time translation.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116" name="Image 0" descr=""/>
          <p:cNvPicPr/>
          <p:nvPr/>
        </p:nvPicPr>
        <p:blipFill>
          <a:blip r:embed="rId2"/>
          <a:stretch/>
        </p:blipFill>
        <p:spPr>
          <a:xfrm>
            <a:off x="5257800" y="771480"/>
            <a:ext cx="2742840" cy="360000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6217920" y="334332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Photo by Pexels</a:t>
            </a:r>
            <a:endParaRPr b="0" lang="en-IN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731520" y="1234440"/>
            <a:ext cx="411444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latin typeface="Epilogue"/>
                <a:ea typeface="Epilogue"/>
              </a:rPr>
              <a:t>Terminology Extractor Features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914400" y="1440360"/>
            <a:ext cx="3931560" cy="27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Automatically extracts terminology from technical documents, aiding translators.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2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Facilitates identification of challenges specific to technical categories.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3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Helps improve the quality and accuracy of translations in specialized fields.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4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A crucial tool for professionals managing multilingual content.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120" name="Image 0" descr=""/>
          <p:cNvPicPr/>
          <p:nvPr/>
        </p:nvPicPr>
        <p:blipFill>
          <a:blip r:embed="rId2"/>
          <a:stretch/>
        </p:blipFill>
        <p:spPr>
          <a:xfrm>
            <a:off x="5257800" y="771480"/>
            <a:ext cx="2742840" cy="360000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6217920" y="334332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Photo by Pexels</a:t>
            </a:r>
            <a:endParaRPr b="0" lang="en-IN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31520" y="1234440"/>
            <a:ext cx="411444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latin typeface="Epilogue"/>
                <a:ea typeface="Epilogue"/>
              </a:rPr>
              <a:t>Future Prospects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914400" y="1440360"/>
            <a:ext cx="3931560" cy="27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Continual development is essential for improvements in language processing tools.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2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Innovations in AI can further enhance accuracy and efficiency.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3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There's a growing demand for technology that supports multilingual communications.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4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Embrace opportunities to contribute to the future of language identification.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124" name="Image 0" descr=""/>
          <p:cNvPicPr/>
          <p:nvPr/>
        </p:nvPicPr>
        <p:blipFill>
          <a:blip r:embed="rId2"/>
          <a:stretch/>
        </p:blipFill>
        <p:spPr>
          <a:xfrm>
            <a:off x="5257800" y="771480"/>
            <a:ext cx="2742840" cy="360000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6217920" y="334332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Photo by Pexels</a:t>
            </a:r>
            <a:endParaRPr b="0" lang="en-IN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31520" y="1234440"/>
            <a:ext cx="411444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latin typeface="Epilogue"/>
                <a:ea typeface="Epilogue"/>
              </a:rPr>
              <a:t>Conclusion and Call to Action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914400" y="1440360"/>
            <a:ext cx="3931560" cy="27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Language identification technology is reshaping the future of translation and communication.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128" name="Image 0" descr=""/>
          <p:cNvPicPr/>
          <p:nvPr/>
        </p:nvPicPr>
        <p:blipFill>
          <a:blip r:embed="rId2"/>
          <a:stretch/>
        </p:blipFill>
        <p:spPr>
          <a:xfrm>
            <a:off x="5257800" y="771480"/>
            <a:ext cx="2742840" cy="360000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6217920" y="334332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Photo by Pexels</a:t>
            </a:r>
            <a:endParaRPr b="0" lang="en-IN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914400" y="771480"/>
            <a:ext cx="82292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3501"/>
              </a:lnSpc>
            </a:pPr>
            <a:r>
              <a:rPr b="1" lang="en-IN" sz="25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Table of content</a:t>
            </a:r>
            <a:endParaRPr b="0" lang="en-IN" sz="2500" spc="-1" strike="noStrike">
              <a:latin typeface="Arial"/>
            </a:endParaRPr>
          </a:p>
        </p:txBody>
      </p:sp>
      <p:pic>
        <p:nvPicPr>
          <p:cNvPr id="57" name="Image 0" descr=""/>
          <p:cNvPicPr/>
          <p:nvPr/>
        </p:nvPicPr>
        <p:blipFill>
          <a:blip r:embed="rId2"/>
          <a:stretch/>
        </p:blipFill>
        <p:spPr>
          <a:xfrm>
            <a:off x="914400" y="1542960"/>
            <a:ext cx="411120" cy="411120"/>
          </a:xfrm>
          <a:prstGeom prst="rect">
            <a:avLst/>
          </a:prstGeom>
          <a:ln>
            <a:noFill/>
          </a:ln>
        </p:spPr>
      </p:pic>
      <p:sp>
        <p:nvSpPr>
          <p:cNvPr id="58" name="CustomShape 2"/>
          <p:cNvSpPr/>
          <p:nvPr/>
        </p:nvSpPr>
        <p:spPr>
          <a:xfrm>
            <a:off x="914400" y="1594440"/>
            <a:ext cx="41112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Plus Jakarta Sans"/>
                <a:ea typeface="Plus Jakarta Sans"/>
              </a:rPr>
              <a:t>01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59" name="CustomShape 3"/>
          <p:cNvSpPr/>
          <p:nvPr/>
        </p:nvSpPr>
        <p:spPr>
          <a:xfrm>
            <a:off x="1371600" y="1542960"/>
            <a:ext cx="182844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Understanding Language Identification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60" name="Image 1" descr=""/>
          <p:cNvPicPr/>
          <p:nvPr/>
        </p:nvPicPr>
        <p:blipFill>
          <a:blip r:embed="rId3"/>
          <a:stretch/>
        </p:blipFill>
        <p:spPr>
          <a:xfrm>
            <a:off x="3383280" y="1542960"/>
            <a:ext cx="411120" cy="411120"/>
          </a:xfrm>
          <a:prstGeom prst="rect">
            <a:avLst/>
          </a:prstGeom>
          <a:ln>
            <a:noFill/>
          </a:ln>
        </p:spPr>
      </p:pic>
      <p:sp>
        <p:nvSpPr>
          <p:cNvPr id="61" name="CustomShape 4"/>
          <p:cNvSpPr/>
          <p:nvPr/>
        </p:nvSpPr>
        <p:spPr>
          <a:xfrm>
            <a:off x="3383280" y="1594440"/>
            <a:ext cx="41112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Plus Jakarta Sans"/>
                <a:ea typeface="Plus Jakarta Sans"/>
              </a:rPr>
              <a:t>02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62" name="CustomShape 5"/>
          <p:cNvSpPr/>
          <p:nvPr/>
        </p:nvSpPr>
        <p:spPr>
          <a:xfrm>
            <a:off x="3840480" y="1542960"/>
            <a:ext cx="182844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How It Works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63" name="Image 2" descr=""/>
          <p:cNvPicPr/>
          <p:nvPr/>
        </p:nvPicPr>
        <p:blipFill>
          <a:blip r:embed="rId4"/>
          <a:stretch/>
        </p:blipFill>
        <p:spPr>
          <a:xfrm>
            <a:off x="5852160" y="1542960"/>
            <a:ext cx="411120" cy="411120"/>
          </a:xfrm>
          <a:prstGeom prst="rect">
            <a:avLst/>
          </a:prstGeom>
          <a:ln>
            <a:noFill/>
          </a:ln>
        </p:spPr>
      </p:pic>
      <p:sp>
        <p:nvSpPr>
          <p:cNvPr id="64" name="CustomShape 6"/>
          <p:cNvSpPr/>
          <p:nvPr/>
        </p:nvSpPr>
        <p:spPr>
          <a:xfrm>
            <a:off x="5852160" y="1594440"/>
            <a:ext cx="41112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Plus Jakarta Sans"/>
                <a:ea typeface="Plus Jakarta Sans"/>
              </a:rPr>
              <a:t>03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65" name="CustomShape 7"/>
          <p:cNvSpPr/>
          <p:nvPr/>
        </p:nvSpPr>
        <p:spPr>
          <a:xfrm>
            <a:off x="6309360" y="1542960"/>
            <a:ext cx="182844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Why We Developed This Technology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66" name="Image 3" descr=""/>
          <p:cNvPicPr/>
          <p:nvPr/>
        </p:nvPicPr>
        <p:blipFill>
          <a:blip r:embed="rId5"/>
          <a:stretch/>
        </p:blipFill>
        <p:spPr>
          <a:xfrm>
            <a:off x="914400" y="2468880"/>
            <a:ext cx="411120" cy="411120"/>
          </a:xfrm>
          <a:prstGeom prst="rect">
            <a:avLst/>
          </a:prstGeom>
          <a:ln>
            <a:noFill/>
          </a:ln>
        </p:spPr>
      </p:pic>
      <p:sp>
        <p:nvSpPr>
          <p:cNvPr id="67" name="CustomShape 8"/>
          <p:cNvSpPr/>
          <p:nvPr/>
        </p:nvSpPr>
        <p:spPr>
          <a:xfrm>
            <a:off x="914400" y="2520360"/>
            <a:ext cx="41112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Plus Jakarta Sans"/>
                <a:ea typeface="Plus Jakarta Sans"/>
              </a:rPr>
              <a:t>04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68" name="CustomShape 9"/>
          <p:cNvSpPr/>
          <p:nvPr/>
        </p:nvSpPr>
        <p:spPr>
          <a:xfrm>
            <a:off x="1371600" y="2468880"/>
            <a:ext cx="182844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Innovative Applications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69" name="Image 4" descr=""/>
          <p:cNvPicPr/>
          <p:nvPr/>
        </p:nvPicPr>
        <p:blipFill>
          <a:blip r:embed="rId6"/>
          <a:stretch/>
        </p:blipFill>
        <p:spPr>
          <a:xfrm>
            <a:off x="3383280" y="2468880"/>
            <a:ext cx="411120" cy="411120"/>
          </a:xfrm>
          <a:prstGeom prst="rect">
            <a:avLst/>
          </a:prstGeom>
          <a:ln>
            <a:noFill/>
          </a:ln>
        </p:spPr>
      </p:pic>
      <p:sp>
        <p:nvSpPr>
          <p:cNvPr id="70" name="CustomShape 10"/>
          <p:cNvSpPr/>
          <p:nvPr/>
        </p:nvSpPr>
        <p:spPr>
          <a:xfrm>
            <a:off x="3383280" y="2520360"/>
            <a:ext cx="41112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Plus Jakarta Sans"/>
                <a:ea typeface="Plus Jakarta Sans"/>
              </a:rPr>
              <a:t>05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71" name="CustomShape 11"/>
          <p:cNvSpPr/>
          <p:nvPr/>
        </p:nvSpPr>
        <p:spPr>
          <a:xfrm>
            <a:off x="3840480" y="2468880"/>
            <a:ext cx="182844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Exploring Further: Translated Labs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72" name="Image 5" descr=""/>
          <p:cNvPicPr/>
          <p:nvPr/>
        </p:nvPicPr>
        <p:blipFill>
          <a:blip r:embed="rId7"/>
          <a:stretch/>
        </p:blipFill>
        <p:spPr>
          <a:xfrm>
            <a:off x="5852160" y="2468880"/>
            <a:ext cx="411120" cy="411120"/>
          </a:xfrm>
          <a:prstGeom prst="rect">
            <a:avLst/>
          </a:prstGeom>
          <a:ln>
            <a:noFill/>
          </a:ln>
        </p:spPr>
      </p:pic>
      <p:sp>
        <p:nvSpPr>
          <p:cNvPr id="73" name="CustomShape 12"/>
          <p:cNvSpPr/>
          <p:nvPr/>
        </p:nvSpPr>
        <p:spPr>
          <a:xfrm>
            <a:off x="5852160" y="2520360"/>
            <a:ext cx="41112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Plus Jakarta Sans"/>
                <a:ea typeface="Plus Jakarta Sans"/>
              </a:rPr>
              <a:t>06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74" name="CustomShape 13"/>
          <p:cNvSpPr/>
          <p:nvPr/>
        </p:nvSpPr>
        <p:spPr>
          <a:xfrm>
            <a:off x="6309360" y="2468880"/>
            <a:ext cx="182844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Opportunity to Contribute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75" name="Image 6" descr=""/>
          <p:cNvPicPr/>
          <p:nvPr/>
        </p:nvPicPr>
        <p:blipFill>
          <a:blip r:embed="rId8"/>
          <a:stretch/>
        </p:blipFill>
        <p:spPr>
          <a:xfrm>
            <a:off x="914400" y="3394800"/>
            <a:ext cx="411120" cy="411120"/>
          </a:xfrm>
          <a:prstGeom prst="rect">
            <a:avLst/>
          </a:prstGeom>
          <a:ln>
            <a:noFill/>
          </a:ln>
        </p:spPr>
      </p:pic>
      <p:sp>
        <p:nvSpPr>
          <p:cNvPr id="76" name="CustomShape 14"/>
          <p:cNvSpPr/>
          <p:nvPr/>
        </p:nvSpPr>
        <p:spPr>
          <a:xfrm>
            <a:off x="914400" y="3446280"/>
            <a:ext cx="41112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Plus Jakarta Sans"/>
                <a:ea typeface="Plus Jakarta Sans"/>
              </a:rPr>
              <a:t>07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77" name="CustomShape 15"/>
          <p:cNvSpPr/>
          <p:nvPr/>
        </p:nvSpPr>
        <p:spPr>
          <a:xfrm>
            <a:off x="1371600" y="3394800"/>
            <a:ext cx="182844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Spoken Language Identifier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78" name="Image 7" descr=""/>
          <p:cNvPicPr/>
          <p:nvPr/>
        </p:nvPicPr>
        <p:blipFill>
          <a:blip r:embed="rId9"/>
          <a:stretch/>
        </p:blipFill>
        <p:spPr>
          <a:xfrm>
            <a:off x="3383280" y="3394800"/>
            <a:ext cx="411120" cy="411120"/>
          </a:xfrm>
          <a:prstGeom prst="rect">
            <a:avLst/>
          </a:prstGeom>
          <a:ln>
            <a:noFill/>
          </a:ln>
        </p:spPr>
      </p:pic>
      <p:sp>
        <p:nvSpPr>
          <p:cNvPr id="79" name="CustomShape 16"/>
          <p:cNvSpPr/>
          <p:nvPr/>
        </p:nvSpPr>
        <p:spPr>
          <a:xfrm>
            <a:off x="3383280" y="3446280"/>
            <a:ext cx="41112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Plus Jakarta Sans"/>
                <a:ea typeface="Plus Jakarta Sans"/>
              </a:rPr>
              <a:t>08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80" name="CustomShape 17"/>
          <p:cNvSpPr/>
          <p:nvPr/>
        </p:nvSpPr>
        <p:spPr>
          <a:xfrm>
            <a:off x="3840480" y="3394800"/>
            <a:ext cx="182844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Terminology Extractor Features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81" name="Image 8" descr=""/>
          <p:cNvPicPr/>
          <p:nvPr/>
        </p:nvPicPr>
        <p:blipFill>
          <a:blip r:embed="rId10"/>
          <a:stretch/>
        </p:blipFill>
        <p:spPr>
          <a:xfrm>
            <a:off x="5852160" y="3394800"/>
            <a:ext cx="411120" cy="411120"/>
          </a:xfrm>
          <a:prstGeom prst="rect">
            <a:avLst/>
          </a:prstGeom>
          <a:ln>
            <a:noFill/>
          </a:ln>
        </p:spPr>
      </p:pic>
      <p:sp>
        <p:nvSpPr>
          <p:cNvPr id="82" name="CustomShape 18"/>
          <p:cNvSpPr/>
          <p:nvPr/>
        </p:nvSpPr>
        <p:spPr>
          <a:xfrm>
            <a:off x="5852160" y="3446280"/>
            <a:ext cx="41112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Plus Jakarta Sans"/>
                <a:ea typeface="Plus Jakarta Sans"/>
              </a:rPr>
              <a:t>09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83" name="CustomShape 19"/>
          <p:cNvSpPr/>
          <p:nvPr/>
        </p:nvSpPr>
        <p:spPr>
          <a:xfrm>
            <a:off x="6309360" y="3394800"/>
            <a:ext cx="182844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Future Prospects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914400" y="771480"/>
            <a:ext cx="82292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3501"/>
              </a:lnSpc>
            </a:pPr>
            <a:r>
              <a:rPr b="1" lang="en-IN" sz="25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Table of content</a:t>
            </a:r>
            <a:endParaRPr b="0" lang="en-IN" sz="2500" spc="-1" strike="noStrike">
              <a:latin typeface="Arial"/>
            </a:endParaRPr>
          </a:p>
        </p:txBody>
      </p:sp>
      <p:pic>
        <p:nvPicPr>
          <p:cNvPr id="85" name="Image 0" descr=""/>
          <p:cNvPicPr/>
          <p:nvPr/>
        </p:nvPicPr>
        <p:blipFill>
          <a:blip r:embed="rId2"/>
          <a:stretch/>
        </p:blipFill>
        <p:spPr>
          <a:xfrm>
            <a:off x="914400" y="1542960"/>
            <a:ext cx="411120" cy="41112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914400" y="1594440"/>
            <a:ext cx="41112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Plus Jakarta Sans"/>
                <a:ea typeface="Plus Jakarta Sans"/>
              </a:rPr>
              <a:t>10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371600" y="1542960"/>
            <a:ext cx="182844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Conclusion and Call to Action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88" name="Image 1" descr=""/>
          <p:cNvPicPr/>
          <p:nvPr/>
        </p:nvPicPr>
        <p:blipFill>
          <a:blip r:embed="rId3"/>
          <a:stretch/>
        </p:blipFill>
        <p:spPr>
          <a:xfrm>
            <a:off x="3383280" y="1542960"/>
            <a:ext cx="411120" cy="411120"/>
          </a:xfrm>
          <a:prstGeom prst="rect">
            <a:avLst/>
          </a:prstGeom>
          <a:ln>
            <a:noFill/>
          </a:ln>
        </p:spPr>
      </p:pic>
      <p:sp>
        <p:nvSpPr>
          <p:cNvPr id="89" name="CustomShape 4"/>
          <p:cNvSpPr/>
          <p:nvPr/>
        </p:nvSpPr>
        <p:spPr>
          <a:xfrm>
            <a:off x="3383280" y="1594440"/>
            <a:ext cx="41112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Plus Jakarta Sans"/>
                <a:ea typeface="Plus Jakarta Sans"/>
              </a:rPr>
              <a:t>11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840480" y="1542960"/>
            <a:ext cx="1828440" cy="4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Plus Jakarta Sans"/>
                <a:ea typeface="Plus Jakarta Sans"/>
              </a:rPr>
              <a:t>Thank You!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997560" y="1859760"/>
            <a:ext cx="411444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72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latin typeface="Epilogue"/>
                <a:ea typeface="Epilogue"/>
              </a:rPr>
              <a:t>Understanding Language Identification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936000" y="2081160"/>
            <a:ext cx="3931560" cy="27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A language identifier is an automatic classifier that determines the language of a text.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2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It calculates text similarity by comparing it to previously stored reference texts.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3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This technology enables quick categorization of documents based on linguistic characteristics.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4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It's designed for diverse applications in translation and communication, enhancing global interactions.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93" name="Image 0" descr=""/>
          <p:cNvPicPr/>
          <p:nvPr/>
        </p:nvPicPr>
        <p:blipFill>
          <a:blip r:embed="rId2"/>
          <a:stretch/>
        </p:blipFill>
        <p:spPr>
          <a:xfrm>
            <a:off x="5257800" y="771480"/>
            <a:ext cx="2742840" cy="360000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6217920" y="334332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Photo by Pexels</a:t>
            </a:r>
            <a:endParaRPr b="0" lang="en-IN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731520" y="1234440"/>
            <a:ext cx="411444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latin typeface="Epilogue"/>
                <a:ea typeface="Epilogue"/>
              </a:rPr>
              <a:t>How It Works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914400" y="1440360"/>
            <a:ext cx="3931560" cy="27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Utilizes a Vector Space Model to create an n-dimensional representation of text.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2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Statistical properties of byte sequences serve as coordinates in this model.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3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Texts are positioned in an n-dimensional space, enabling precise similarity assessments.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4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The closest reference text indicates the most similar language or category.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6217920" y="334332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Photo by Pexels</a:t>
            </a:r>
            <a:endParaRPr b="0" lang="en-IN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31520" y="1234440"/>
            <a:ext cx="411444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latin typeface="Epilogue"/>
                <a:ea typeface="Epilogue"/>
              </a:rPr>
              <a:t>Why We Developed This Technology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914400" y="1440360"/>
            <a:ext cx="3931560" cy="27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The language identifier aids translators by extracting valuable information from the web.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2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It classifies documents to streamline the translation process effectively.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3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Allows identification of topics in languages the user may not understand.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4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Enhances communication efficiency in multilingual environments.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100" name="Image 0" descr=""/>
          <p:cNvPicPr/>
          <p:nvPr/>
        </p:nvPicPr>
        <p:blipFill>
          <a:blip r:embed="rId2"/>
          <a:stretch/>
        </p:blipFill>
        <p:spPr>
          <a:xfrm>
            <a:off x="5257800" y="771480"/>
            <a:ext cx="2742840" cy="360000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6217920" y="334332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Photo by Pexels</a:t>
            </a:r>
            <a:endParaRPr b="0" lang="en-IN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731520" y="1234440"/>
            <a:ext cx="411444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latin typeface="Epilogue"/>
                <a:ea typeface="Epilogue"/>
              </a:rPr>
              <a:t>Innovative Applications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914400" y="1440360"/>
            <a:ext cx="3931560" cy="27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The technology can classify various types of documents swiftly and accurately.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2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It's used to enhance email correspondence classification and topic identification.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3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Supports language recognition in real-time applications across industries.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4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Facilitates better understanding and accessibility of information.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104" name="Image 0" descr=""/>
          <p:cNvPicPr/>
          <p:nvPr/>
        </p:nvPicPr>
        <p:blipFill>
          <a:blip r:embed="rId2"/>
          <a:stretch/>
        </p:blipFill>
        <p:spPr>
          <a:xfrm>
            <a:off x="5257800" y="771480"/>
            <a:ext cx="2742840" cy="360000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6217920" y="334332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Photo by Pexels</a:t>
            </a:r>
            <a:endParaRPr b="0" lang="en-IN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731520" y="1234440"/>
            <a:ext cx="411444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latin typeface="Epilogue"/>
                <a:ea typeface="Epilogue"/>
              </a:rPr>
              <a:t>Exploring Further: Translated Labs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914400" y="1440360"/>
            <a:ext cx="3931560" cy="27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For more insights about language processing, visit Translated Labs for extensive research.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2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Discover various services that utilize language identifiers for practical applications.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3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Engage with publications that highlight advances in translation technology.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4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Stay updated on innovations that impact global communication.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108" name="Image 0" descr=""/>
          <p:cNvPicPr/>
          <p:nvPr/>
        </p:nvPicPr>
        <p:blipFill>
          <a:blip r:embed="rId2"/>
          <a:stretch/>
        </p:blipFill>
        <p:spPr>
          <a:xfrm>
            <a:off x="5257800" y="771480"/>
            <a:ext cx="2742840" cy="360000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6217920" y="334332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Photo by Pexels</a:t>
            </a:r>
            <a:endParaRPr b="0" lang="en-IN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731520" y="1234440"/>
            <a:ext cx="411444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000000"/>
                </a:solidFill>
                <a:latin typeface="Epilogue"/>
                <a:ea typeface="Epilogue"/>
              </a:rPr>
              <a:t>Opportunity to Contribute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914400" y="1440360"/>
            <a:ext cx="3931560" cy="27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We're always seeking talented engineers with a global perspective.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2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Join our mission to improve language processing applications.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3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Your expertise can drive advancements in translation technology.</a:t>
            </a:r>
            <a:endParaRPr b="0" lang="en-IN" sz="1200" spc="-1" strike="noStrike">
              <a:latin typeface="Arial"/>
            </a:endParaRPr>
          </a:p>
          <a:p>
            <a:pPr marL="343080" indent="-342720">
              <a:lnSpc>
                <a:spcPts val="1701"/>
              </a:lnSpc>
              <a:spcAft>
                <a:spcPts val="1199"/>
              </a:spcAft>
              <a:buClr>
                <a:srgbClr val="000000"/>
              </a:buClr>
              <a:buFont typeface="Calibri Light"/>
              <a:buAutoNum type="arabicPeriod" startAt="4"/>
            </a:pPr>
            <a:r>
              <a:rPr b="0" lang="en-IN" sz="1200" spc="-1" strike="noStrike">
                <a:solidFill>
                  <a:srgbClr val="000000"/>
                </a:solidFill>
                <a:latin typeface="Plus Jakarta Sans Light"/>
                <a:ea typeface="Plus Jakarta Sans Light"/>
              </a:rPr>
              <a:t>Get in touch to explore opportunities with us!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112" name="Image 0" descr=""/>
          <p:cNvPicPr/>
          <p:nvPr/>
        </p:nvPicPr>
        <p:blipFill>
          <a:blip r:embed="rId2"/>
          <a:stretch/>
        </p:blipFill>
        <p:spPr>
          <a:xfrm>
            <a:off x="5257800" y="771480"/>
            <a:ext cx="2742840" cy="3600000"/>
          </a:xfrm>
          <a:prstGeom prst="rect">
            <a:avLst/>
          </a:prstGeom>
          <a:ln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6217920" y="334332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Photo by Pexels</a:t>
            </a:r>
            <a:endParaRPr b="0" lang="en-IN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XLSX_Editor/6.2.8.2$Windows_x86 LibreOffice_project/</Application>
  <Words>652</Words>
  <Paragraphs>114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2024-09-23T07:30:23Z</dcterms:created>
  <dc:creator>PptxGenJS</dc:creator>
  <dc:description/>
  <dc:language>en-IN</dc:language>
  <cp:lastModifiedBy/>
  <dcterms:modified xsi:type="dcterms:W3CDTF">2024-09-24T10:13:48Z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14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